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tif>
</file>

<file path=ppt/media/image12.tif>
</file>

<file path=ppt/media/image13.png>
</file>

<file path=ppt/media/image14.png>
</file>

<file path=ppt/media/image2.jpeg>
</file>

<file path=ppt/media/image3.png>
</file>

<file path=ppt/media/image4.jpe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892677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Shape 30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Shape 49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ctrTitle"/>
          </p:nvPr>
        </p:nvSpPr>
        <p:spPr>
          <a:xfrm>
            <a:off x="1517935" y="1846807"/>
            <a:ext cx="10541000" cy="2628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/>
          </a:lstStyle>
          <a:p>
            <a:r>
              <a:t>APUSH Review: Key Concept 5.1 (Revised)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ubTitle" sz="quarter" idx="1"/>
          </p:nvPr>
        </p:nvSpPr>
        <p:spPr>
          <a:xfrm>
            <a:off x="1517935" y="4845145"/>
            <a:ext cx="10541000" cy="1371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/>
              <a:t>Everything You Need To Know About Key Concept 5.1 To Succeed In APUSH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“The United States became more connected with the world, pursued an expansionist foreign policy in the Western Hemisphere, and emerged as the destination for many migrants from other countries.”</a:t>
            </a:r>
          </a:p>
          <a:p>
            <a:pPr lvl="1">
              <a:buBlip>
                <a:blip r:embed="rId2"/>
              </a:buBlip>
            </a:pPr>
            <a:r>
              <a:t>Page  53</a:t>
            </a:r>
          </a:p>
          <a:p>
            <a:pPr>
              <a:buBlip>
                <a:blip r:embed="rId2"/>
              </a:buBlip>
            </a:pPr>
            <a:r>
              <a:t>Big Idea Questions:</a:t>
            </a:r>
          </a:p>
          <a:p>
            <a:pPr lvl="1">
              <a:buBlip>
                <a:blip r:embed="rId2"/>
              </a:buBlip>
            </a:pPr>
            <a:r>
              <a:t>What were the social, economic and political impacts of Manifest Destiny and westward expansion?</a:t>
            </a:r>
          </a:p>
          <a:p>
            <a:pPr lvl="1">
              <a:buBlip>
                <a:blip r:embed="rId2"/>
              </a:buBlip>
            </a:pPr>
            <a:r>
              <a:t>What were reasons for, and goals of the nativist movement that emerged during this time?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5.1, I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1559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“Popular enthusiasm for U.S. expansion, bolstered by economic and security interests, resulted in the acquisition of new territories, substantial migration westward, and new overseas initiatives.”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Page  53</a:t>
            </a:r>
          </a:p>
          <a:p>
            <a:pPr marL="31559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A) Reasons for westward migration: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Access to natural and mineral resources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California Gold Rush (1840s)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Comstock Lode - silver, settlements built around resources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Economic opportunities: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“Safety-valve” theory - idea that one could always pack up and move out west and make $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Religious refuge: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Mormons, led by Brigham Young, moved west to Utah</a:t>
            </a:r>
          </a:p>
        </p:txBody>
      </p:sp>
      <p:pic>
        <p:nvPicPr>
          <p:cNvPr id="17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66625" y="1424640"/>
            <a:ext cx="5939457" cy="4567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13948" y="1479550"/>
            <a:ext cx="3049786" cy="4567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1" build="p" bldLvl="5" animBg="1" advAuto="0"/>
      <p:bldP spid="176" grpId="2" animBg="1" advAuto="0"/>
      <p:bldP spid="176" grpId="5" animBg="1" advAuto="0"/>
      <p:bldP spid="177" grpId="3" animBg="1" advAuto="0"/>
      <p:bldP spid="177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5.1, I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 marL="262254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B) Reasons for Manifest Destiny: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Spread US institutions and beliefs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Economic motives - access to land</a:t>
            </a:r>
          </a:p>
          <a:p>
            <a:pPr marL="262254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C) Ways the US gained land: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Mexican-American War:</a:t>
            </a:r>
          </a:p>
          <a:p>
            <a:pPr marL="786764" lvl="2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US defeated Mexico, gained the Mexican Cession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Negotiations: </a:t>
            </a:r>
          </a:p>
          <a:p>
            <a:pPr marL="786764" lvl="2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Gadsden Purchase</a:t>
            </a:r>
          </a:p>
          <a:p>
            <a:pPr marL="786764" lvl="2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Oregon Territory</a:t>
            </a:r>
          </a:p>
          <a:p>
            <a:pPr marL="262254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This land acquisition led to debates over: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Slavery - Wilmot Proviso - sought to ban slavery in Mexican Cession; Free Soil Party - non extension of slavery</a:t>
            </a:r>
          </a:p>
          <a:p>
            <a:pPr marL="524509" lvl="1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Status of Natives and Mexicans -  how would they be incorporated?</a:t>
            </a:r>
          </a:p>
          <a:p>
            <a:pPr marL="786764" lvl="2" indent="-262254" defTabSz="344677">
              <a:spcBef>
                <a:spcPts val="1800"/>
              </a:spcBef>
              <a:buBlip>
                <a:blip r:embed="rId2"/>
              </a:buBlip>
              <a:defRPr sz="2124"/>
            </a:pPr>
            <a:r>
              <a:t>Mexicans were given a choice to become US citizens or move to other parts of Mexico</a:t>
            </a:r>
          </a:p>
        </p:txBody>
      </p:sp>
      <p:pic>
        <p:nvPicPr>
          <p:cNvPr id="18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65533" y="1532466"/>
            <a:ext cx="4743734" cy="36052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8666" y="118533"/>
            <a:ext cx="10160001" cy="447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31683" y="584200"/>
            <a:ext cx="9182101" cy="5994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8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8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18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18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build="p" bldLvl="5" animBg="1" advAuto="0"/>
      <p:bldP spid="181" grpId="2" animBg="1" advAuto="0"/>
      <p:bldP spid="182" grpId="3" animBg="1" advAuto="0"/>
      <p:bldP spid="182" grpId="5" animBg="1" advAuto="0"/>
      <p:bldP spid="183" grpId="4" animBg="1" advAuto="0"/>
      <p:bldP spid="183" grpId="6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5.1, I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 marL="404495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D) US government encouraged westward expansion</a:t>
            </a:r>
          </a:p>
          <a:p>
            <a:pPr marL="808990" lvl="1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Homestead Act (1862):</a:t>
            </a:r>
          </a:p>
          <a:p>
            <a:pPr marL="1213485" lvl="2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Provided 160 acres of land with the promise to live on and improve the land for 5 years</a:t>
            </a:r>
          </a:p>
          <a:p>
            <a:pPr marL="808990" lvl="1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Government provided subsidies to RRs </a:t>
            </a:r>
          </a:p>
          <a:p>
            <a:pPr marL="404495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E) US sought initiatives with Asia:</a:t>
            </a:r>
          </a:p>
          <a:p>
            <a:pPr marL="808990" lvl="1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Matthew Perry and the “opening” of Japan (1850s)</a:t>
            </a:r>
          </a:p>
          <a:p>
            <a:pPr marL="808990" lvl="1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Clipper ships allowed for increased and faster trade with China (tea)</a:t>
            </a:r>
          </a:p>
          <a:p>
            <a:pPr marL="808990" lvl="1" indent="-404495" defTabSz="531622">
              <a:spcBef>
                <a:spcPts val="2900"/>
              </a:spcBef>
              <a:buBlip>
                <a:blip r:embed="rId2"/>
              </a:buBlip>
              <a:defRPr sz="3276"/>
            </a:pPr>
            <a:r>
              <a:t>Missionaries were established in China to spread Christianity</a:t>
            </a:r>
          </a:p>
        </p:txBody>
      </p:sp>
      <p:pic>
        <p:nvPicPr>
          <p:cNvPr id="18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1366" y="5884333"/>
            <a:ext cx="5384436" cy="387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317" y="367829"/>
            <a:ext cx="3932520" cy="4897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1" build="p" bldLvl="5" animBg="1" advAuto="0"/>
      <p:bldP spid="187" grpId="2" animBg="1" advAuto="0"/>
      <p:bldP spid="187" grpId="3" animBg="1" advAuto="0"/>
      <p:bldP spid="188" grpId="4" animBg="1" advAuto="0"/>
      <p:bldP spid="18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5.1, II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 marL="288925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“In the 1840s and 1850s, Americans continued to debate questions about rights and citizenship for various groups of US inhabitants.”</a:t>
            </a:r>
          </a:p>
          <a:p>
            <a:pPr marL="577850" lvl="1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Page  54</a:t>
            </a:r>
          </a:p>
          <a:p>
            <a:pPr marL="288925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A) Immigration from Europe and Asia</a:t>
            </a:r>
          </a:p>
          <a:p>
            <a:pPr marL="577850" lvl="1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European Immigrants:</a:t>
            </a:r>
          </a:p>
          <a:p>
            <a:pPr marL="866775" lvl="2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Irish - settled in cities in the Northeast, mostly Catholic</a:t>
            </a:r>
          </a:p>
          <a:p>
            <a:pPr marL="866775" lvl="2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Germans - settled on the “frontier” - Midwest - as farmers</a:t>
            </a:r>
          </a:p>
          <a:p>
            <a:pPr marL="866775" lvl="2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Many immigrant children attended parochial schools </a:t>
            </a:r>
          </a:p>
          <a:p>
            <a:pPr marL="577850" lvl="1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Asian Immigrants:</a:t>
            </a:r>
          </a:p>
          <a:p>
            <a:pPr marL="866775" lvl="2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Chinese immigrants settled on the West Coast in the 1850s</a:t>
            </a:r>
          </a:p>
          <a:p>
            <a:pPr marL="1155700" lvl="3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Worked in gold mines, factories, and farming</a:t>
            </a:r>
          </a:p>
          <a:p>
            <a:pPr marL="1155700" lvl="3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Later, the Chinese Exclusion Act (1882) forbid Chinese immigration</a:t>
            </a:r>
          </a:p>
          <a:p>
            <a:pPr marL="288925" indent="-288925" defTabSz="379729">
              <a:spcBef>
                <a:spcPts val="2000"/>
              </a:spcBef>
              <a:buBlip>
                <a:blip r:embed="rId2"/>
              </a:buBlip>
              <a:defRPr sz="2340"/>
            </a:pPr>
            <a:r>
              <a:t>Both immigrants settled in ethnic communities and preserved their own cultures</a:t>
            </a:r>
          </a:p>
        </p:txBody>
      </p:sp>
      <p:pic>
        <p:nvPicPr>
          <p:cNvPr id="19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51787" y="2540000"/>
            <a:ext cx="3520543" cy="48647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1" build="p" bldLvl="5" animBg="1" advAuto="0"/>
      <p:bldP spid="192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Key Concept 5.1, II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 marL="31559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B) Emergence of </a:t>
            </a:r>
            <a:r>
              <a:rPr b="1" i="1" u="sng"/>
              <a:t>NATIVISM</a:t>
            </a:r>
            <a:r>
              <a:t>: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Anti-Catholic 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Sought to limit immigrants’ political power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Know-Nothing Party - anti-immigrant and anti-Catholic, sought to limit the power and influence of immigrants </a:t>
            </a:r>
          </a:p>
          <a:p>
            <a:pPr marL="315594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C) Conflicts with Mexican Americans and Natives: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Sand Creek Massacre (1864) 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CO militia attacked Cheyenne Indians, killed over 100, mostly women and children</a:t>
            </a:r>
          </a:p>
          <a:p>
            <a:pPr marL="631189" lvl="1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Little Big Horn (Custer’s Last Stand) - Natives attacked and killed Custer and his men</a:t>
            </a:r>
          </a:p>
          <a:p>
            <a:pPr marL="946784" lvl="2" indent="-315594" defTabSz="414781">
              <a:spcBef>
                <a:spcPts val="2200"/>
              </a:spcBef>
              <a:buBlip>
                <a:blip r:embed="rId2"/>
              </a:buBlip>
              <a:defRPr sz="2556"/>
            </a:pPr>
            <a:r>
              <a:t>US sought to assimilate many Natives with the expectation they would adopt white ways</a:t>
            </a:r>
          </a:p>
        </p:txBody>
      </p:sp>
      <p:pic>
        <p:nvPicPr>
          <p:cNvPr id="19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89455" y="4923366"/>
            <a:ext cx="6425890" cy="4728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1" build="p" bldLvl="5" animBg="1" advAuto="0"/>
      <p:bldP spid="196" grpId="2" animBg="1" advAuto="0"/>
      <p:bldP spid="196" grpId="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12170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Test Tips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xfrm>
            <a:off x="296333" y="1786466"/>
            <a:ext cx="12412134" cy="7679268"/>
          </a:xfrm>
          <a:prstGeom prst="rect">
            <a:avLst/>
          </a:prstGeom>
        </p:spPr>
        <p:txBody>
          <a:bodyPr/>
          <a:lstStyle/>
          <a:p>
            <a:pPr marL="431165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Multiple-Choice and Short Answer: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Reasons for Manifest Destiny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Impacts of Mexican-American War on slavery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Ways the US encouraged westward expansion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Nativism - causes and examples</a:t>
            </a:r>
          </a:p>
          <a:p>
            <a:pPr marL="431165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Essays: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How westward expansion led to tensions over slavery </a:t>
            </a:r>
          </a:p>
          <a:p>
            <a:pPr marL="862330" lvl="1" indent="-431165" defTabSz="566674">
              <a:spcBef>
                <a:spcPts val="3100"/>
              </a:spcBef>
              <a:buBlip>
                <a:blip r:embed="rId2"/>
              </a:buBlip>
              <a:defRPr sz="3492"/>
            </a:pPr>
            <a:r>
              <a:t>Comparing experiences of immigrants with other time period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1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803605" y="266700"/>
            <a:ext cx="11244462" cy="2438400"/>
          </a:xfrm>
          <a:prstGeom prst="rect">
            <a:avLst/>
          </a:prstGeom>
        </p:spPr>
        <p:txBody>
          <a:bodyPr/>
          <a:lstStyle/>
          <a:p>
            <a:r>
              <a:t>See You Back Here For 5.2!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Thanks for watching</a:t>
            </a:r>
          </a:p>
          <a:p>
            <a:pPr>
              <a:buBlip>
                <a:blip r:embed="rId2"/>
              </a:buBlip>
            </a:pPr>
            <a:r>
              <a:t>Good luck in May!</a:t>
            </a:r>
          </a:p>
        </p:txBody>
      </p:sp>
      <p:pic>
        <p:nvPicPr>
          <p:cNvPr id="20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19844" y="3045642"/>
            <a:ext cx="5143712" cy="51609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Custom</PresentationFormat>
  <Paragraphs>77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Helvetica</vt:lpstr>
      <vt:lpstr>Helvetica Neue</vt:lpstr>
      <vt:lpstr>Helvetica Neue Bold Condensed</vt:lpstr>
      <vt:lpstr>Helvetica Neue Light</vt:lpstr>
      <vt:lpstr>Blueprint</vt:lpstr>
      <vt:lpstr>APUSH Review: Key Concept 5.1 (Revised)</vt:lpstr>
      <vt:lpstr>Key Concept 5.1</vt:lpstr>
      <vt:lpstr>Key Concept 5.1, I</vt:lpstr>
      <vt:lpstr>Key Concept 5.1, I</vt:lpstr>
      <vt:lpstr>Key Concept 5.1, I</vt:lpstr>
      <vt:lpstr>Key Concept 5.1, II</vt:lpstr>
      <vt:lpstr>Key Concept 5.1, II</vt:lpstr>
      <vt:lpstr>Test Tips</vt:lpstr>
      <vt:lpstr>See You Back Here For 5.2!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APUSH Review: Key Concept 5.1 (Revised)</dc:title>
  <dc:creator>Matthew Cirbo</dc:creator>
  <cp:lastModifiedBy>Matthew Cirbo</cp:lastModifiedBy>
  <cp:revision>1</cp:revision>
  <dcterms:modified xsi:type="dcterms:W3CDTF">2015-12-17T19:57:45Z</dcterms:modified>
</cp:coreProperties>
</file>